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0" r:id="rId3"/>
    <p:sldId id="264" r:id="rId4"/>
    <p:sldId id="265" r:id="rId5"/>
    <p:sldId id="266" r:id="rId6"/>
    <p:sldId id="277" r:id="rId7"/>
    <p:sldId id="275" r:id="rId8"/>
    <p:sldId id="276" r:id="rId9"/>
    <p:sldId id="268" r:id="rId10"/>
    <p:sldId id="267" r:id="rId11"/>
    <p:sldId id="278" r:id="rId12"/>
    <p:sldId id="269" r:id="rId13"/>
    <p:sldId id="270" r:id="rId14"/>
    <p:sldId id="271" r:id="rId15"/>
    <p:sldId id="279" r:id="rId16"/>
    <p:sldId id="272" r:id="rId17"/>
    <p:sldId id="273" r:id="rId18"/>
    <p:sldId id="274" r:id="rId19"/>
    <p:sldId id="280" r:id="rId20"/>
    <p:sldId id="284" r:id="rId21"/>
    <p:sldId id="281" r:id="rId22"/>
    <p:sldId id="282" r:id="rId23"/>
    <p:sldId id="283" r:id="rId24"/>
    <p:sldId id="263" r:id="rId25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6816" userDrawn="1">
          <p15:clr>
            <a:srgbClr val="A4A3A4"/>
          </p15:clr>
        </p15:guide>
        <p15:guide id="3" pos="816" userDrawn="1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ADE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7F6F57-4320-4C1C-AD6B-7DC0DDD0D3D5}" v="34" dt="2019-12-01T12:48:44.990"/>
  </p1510:revLst>
</p1510:revInfo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ittlere Formatvorlage 1 - Akz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ittlere Formatvorlage 1 - Akz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434" autoAdjust="0"/>
  </p:normalViewPr>
  <p:slideViewPr>
    <p:cSldViewPr>
      <p:cViewPr varScale="1">
        <p:scale>
          <a:sx n="67" d="100"/>
          <a:sy n="67" d="100"/>
        </p:scale>
        <p:origin x="858" y="72"/>
      </p:cViewPr>
      <p:guideLst>
        <p:guide pos="3840"/>
        <p:guide pos="6816"/>
        <p:guide pos="816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313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https://d.docs.live.net/eaab5aac2bd55bec/Desktop/For%20MOLSA%20strateg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Date</a:t>
            </a:r>
            <a:r>
              <a:rPr lang="en-US" b="1" baseline="0" dirty="0"/>
              <a:t> on number of children according to </a:t>
            </a:r>
            <a:r>
              <a:rPr lang="en-US" b="1" baseline="0" dirty="0" err="1"/>
              <a:t>Manuk</a:t>
            </a:r>
            <a:r>
              <a:rPr lang="en-US" b="1" baseline="0" dirty="0"/>
              <a:t> database, 2019 September</a:t>
            </a:r>
            <a:endParaRPr lang="en-US" b="1" dirty="0"/>
          </a:p>
        </c:rich>
      </c:tx>
      <c:layout>
        <c:manualLayout>
          <c:xMode val="edge"/>
          <c:yMode val="edge"/>
          <c:x val="0.12511318897637794"/>
          <c:y val="3.98437475489820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3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037-4932-83E7-4D51E042C1D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037-4932-83E7-4D51E042C1D3}"/>
              </c:ext>
            </c:extLst>
          </c:dPt>
          <c:dLbls>
            <c:dLbl>
              <c:idx val="0"/>
              <c:layout>
                <c:manualLayout>
                  <c:x val="-2.8125000000000004E-2"/>
                  <c:y val="9.74787710704496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03EDDAA-EE99-4EE3-B8FE-76B359835625}" type="VALUE">
                      <a:rPr lang="en-US" sz="1800" b="1" smtClean="0">
                        <a:solidFill>
                          <a:schemeClr val="bg1"/>
                        </a:solidFill>
                      </a:rPr>
                      <a:pPr>
                        <a:defRPr sz="1800" b="1">
                          <a:solidFill>
                            <a:schemeClr val="bg1"/>
                          </a:solidFill>
                        </a:defRPr>
                      </a:pPr>
                      <a:t>[VALUE]</a:t>
                    </a:fld>
                    <a:r>
                      <a:rPr lang="en-US" sz="1800" b="1" dirty="0">
                        <a:solidFill>
                          <a:schemeClr val="bg1"/>
                        </a:solidFill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7812499999999996E-2"/>
                      <c:h val="3.7499997693159592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037-4932-83E7-4D51E042C1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037-4932-83E7-4D51E042C1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345639600135134E-2"/>
          <c:y val="3.2066975370921694E-2"/>
          <c:w val="0.97324052116814608"/>
          <c:h val="0.90630234030053747"/>
        </c:manualLayout>
      </c:layout>
      <c:lineChart>
        <c:grouping val="standard"/>
        <c:varyColors val="0"/>
        <c:ser>
          <c:idx val="0"/>
          <c:order val="0"/>
          <c:tx>
            <c:strRef>
              <c:f>'[For MOLSA strategy.xlsx]Sheet1'!$A$17</c:f>
              <c:strCache>
                <c:ptCount val="1"/>
                <c:pt idx="0">
                  <c:v>Շուրջօրյա խնամքի հաստատություններում և հատուկ դպրոցներում գտնվող երեխաների թիվը 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'[For MOLSA strategy.xlsx]Sheet1'!$B$12:$H$12</c:f>
              <c:strCache>
                <c:ptCount val="7"/>
                <c:pt idx="0">
                  <c:v>2006թ</c:v>
                </c:pt>
                <c:pt idx="1">
                  <c:v>2014թ</c:v>
                </c:pt>
                <c:pt idx="2">
                  <c:v>2015թ</c:v>
                </c:pt>
                <c:pt idx="3">
                  <c:v>2016թ</c:v>
                </c:pt>
                <c:pt idx="4">
                  <c:v>2017թ</c:v>
                </c:pt>
                <c:pt idx="5">
                  <c:v>2018թ</c:v>
                </c:pt>
                <c:pt idx="6">
                  <c:v>2019թ</c:v>
                </c:pt>
              </c:strCache>
            </c:strRef>
          </c:cat>
          <c:val>
            <c:numRef>
              <c:f>'[For MOLSA strategy.xlsx]Sheet1'!$B$17:$H$17</c:f>
              <c:numCache>
                <c:formatCode>_-* #,##0_-;\-* #,##0_-;_-* "-"??_-;_-@_-</c:formatCode>
                <c:ptCount val="7"/>
                <c:pt idx="0">
                  <c:v>9826</c:v>
                </c:pt>
                <c:pt idx="1">
                  <c:v>3949</c:v>
                </c:pt>
                <c:pt idx="2">
                  <c:v>3846</c:v>
                </c:pt>
                <c:pt idx="3">
                  <c:v>3815</c:v>
                </c:pt>
                <c:pt idx="4">
                  <c:v>3446</c:v>
                </c:pt>
                <c:pt idx="5">
                  <c:v>2599</c:v>
                </c:pt>
                <c:pt idx="6">
                  <c:v>1988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8A9-4177-AD5F-8061714E50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90723952"/>
        <c:axId val="1790724496"/>
      </c:lineChart>
      <c:catAx>
        <c:axId val="1790723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90724496"/>
        <c:crosses val="autoZero"/>
        <c:auto val="1"/>
        <c:lblAlgn val="ctr"/>
        <c:lblOffset val="100"/>
        <c:noMultiLvlLbl val="0"/>
      </c:catAx>
      <c:valAx>
        <c:axId val="179072449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extTo"/>
        <c:crossAx val="1790723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2C94D7-16FD-45C6-AF34-D3B529E1C983}" type="doc">
      <dgm:prSet loTypeId="urn:microsoft.com/office/officeart/2005/8/layout/chart3" loCatId="cycle" qsTypeId="urn:microsoft.com/office/officeart/2005/8/quickstyle/simple1" qsCatId="simple" csTypeId="urn:microsoft.com/office/officeart/2005/8/colors/accent1_2" csCatId="accent1" phldr="0"/>
      <dgm:spPr/>
    </dgm:pt>
    <dgm:pt modelId="{355C2B14-4DB8-4D9F-A9D0-E09A9EA61AD6}" type="pres">
      <dgm:prSet presAssocID="{7E2C94D7-16FD-45C6-AF34-D3B529E1C983}" presName="compositeShape" presStyleCnt="0">
        <dgm:presLayoutVars>
          <dgm:chMax val="7"/>
          <dgm:dir/>
          <dgm:resizeHandles val="exact"/>
        </dgm:presLayoutVars>
      </dgm:prSet>
      <dgm:spPr/>
    </dgm:pt>
  </dgm:ptLst>
  <dgm:cxnLst>
    <dgm:cxn modelId="{6D06C949-1C1F-4044-9786-C315DB5A63B5}" type="presOf" srcId="{7E2C94D7-16FD-45C6-AF34-D3B529E1C983}" destId="{355C2B14-4DB8-4D9F-A9D0-E09A9EA61AD6}" srcOrd="0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E5956CCB-4178-467B-9F48-D267AC4B0341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7BAE14B8-3CC9-472D-9BC5-A84D80684DE2}" type="slidenum">
              <a:rPr lang="de-DE" smtClean="0"/>
              <a:pPr algn="r" rtl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A8DF08C7-4573-4352-BD3D-9E2127D40AF8}" type="datetime1">
              <a:rPr lang="de-DE" smtClean="0"/>
              <a:pPr/>
              <a:t>28.01.2020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de-DE" dirty="0"/>
              <a:t>Textmasterformat durch Klicken bearbeiten</a:t>
            </a:r>
          </a:p>
          <a:p>
            <a:pPr lvl="1" rtl="0"/>
            <a:r>
              <a:rPr lang="de-DE" dirty="0"/>
              <a:t>Zweite Ebene</a:t>
            </a:r>
          </a:p>
          <a:p>
            <a:pPr lvl="2" rtl="0"/>
            <a:r>
              <a:rPr lang="de-DE" dirty="0"/>
              <a:t>Dritte Ebene</a:t>
            </a:r>
          </a:p>
          <a:p>
            <a:pPr lvl="3" rtl="0"/>
            <a:r>
              <a:rPr lang="de-DE" dirty="0"/>
              <a:t>Vierte Ebene</a:t>
            </a:r>
          </a:p>
          <a:p>
            <a:pPr lvl="4" rtl="0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7FB667E1-E601-4AAF-B95C-B25720D70A60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Photo on the title page from the site visits in Vanadzor Day care center: </a:t>
            </a:r>
            <a:r>
              <a:rPr lang="en-US" dirty="0" err="1"/>
              <a:t>Manuk</a:t>
            </a:r>
            <a:r>
              <a:rPr lang="en-US" dirty="0"/>
              <a:t> database administrator is demonstrating how to improve the data entry to specialists of the Day care center with participation of the Heads of Divisions from </a:t>
            </a:r>
            <a:r>
              <a:rPr lang="en-US" dirty="0" err="1"/>
              <a:t>MoLSA</a:t>
            </a:r>
            <a:r>
              <a:rPr lang="en-US" dirty="0"/>
              <a:t> Child Related Issues and M&amp;E, Director of the Center</a:t>
            </a: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B667E1-E601-4AAF-B95C-B25720D70A60}" type="slidenum">
              <a:rPr lang="de-DE" smtClean="0"/>
              <a:pPr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80887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latin typeface="Futura LT Pro Book" panose="020B0502020204020303" pitchFamily="34" charset="0"/>
              </a:rPr>
              <a:t>With new state policy of 2007 - </a:t>
            </a:r>
            <a:r>
              <a:rPr lang="en-GB" sz="1200" dirty="0">
                <a:latin typeface="Century Gothic" panose="020B0502020202020204" pitchFamily="34" charset="0"/>
              </a:rPr>
              <a:t>16 special schools were transformed into Night care institutions and were give to </a:t>
            </a:r>
            <a:r>
              <a:rPr lang="en-GB" sz="1200" dirty="0" err="1">
                <a:latin typeface="Century Gothic" panose="020B0502020202020204" pitchFamily="34" charset="0"/>
              </a:rPr>
              <a:t>MoLSA’s</a:t>
            </a:r>
            <a:r>
              <a:rPr lang="en-GB" sz="1200" dirty="0">
                <a:latin typeface="Century Gothic" panose="020B0502020202020204" pitchFamily="34" charset="0"/>
              </a:rPr>
              <a:t> administration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latin typeface="Century Gothic" panose="020B0502020202020204" pitchFamily="34" charset="0"/>
              </a:rPr>
              <a:t>Three-tiered CP system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latin typeface="Century Gothic" panose="020B0502020202020204" pitchFamily="34" charset="0"/>
              </a:rPr>
              <a:t>EU, USAID, World Vision, and UNICEF support to strengthen data collection and reporting through national database on children in adversity </a:t>
            </a:r>
            <a:endParaRPr lang="en-GB" sz="1200" dirty="0">
              <a:latin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US" dirty="0">
                <a:latin typeface="Futura LT Pro Book" panose="020B0502020204020303" pitchFamily="34" charset="0"/>
              </a:rPr>
              <a:t>Every child who receive services has his/her casefile in paper and in </a:t>
            </a:r>
            <a:r>
              <a:rPr lang="en-US" dirty="0" err="1">
                <a:latin typeface="Futura LT Pro Book" panose="020B0502020204020303" pitchFamily="34" charset="0"/>
              </a:rPr>
              <a:t>Manuk</a:t>
            </a:r>
            <a:r>
              <a:rPr lang="en-US" dirty="0">
                <a:latin typeface="Futura LT Pro Book" panose="020B0502020204020303" pitchFamily="34" charset="0"/>
              </a:rPr>
              <a:t> database </a:t>
            </a: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B667E1-E601-4AAF-B95C-B25720D70A60}" type="slidenum">
              <a:rPr lang="de-DE" smtClean="0"/>
              <a:pPr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23841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latin typeface="Century Gothic" panose="020B0502020202020204" pitchFamily="34" charset="0"/>
              </a:rPr>
              <a:t>With MEASURE Evaluation support in November and December 2018  our CCT members have conducted </a:t>
            </a:r>
            <a:r>
              <a:rPr lang="en-US" sz="1200" dirty="0" err="1">
                <a:latin typeface="Century Gothic" panose="020B0502020202020204" pitchFamily="34" charset="0"/>
              </a:rPr>
              <a:t>Marz</a:t>
            </a:r>
            <a:r>
              <a:rPr lang="en-US" sz="1200" dirty="0">
                <a:latin typeface="Century Gothic" panose="020B0502020202020204" pitchFamily="34" charset="0"/>
              </a:rPr>
              <a:t> visits to regional units of Children’s Rights Protection, service providers and community social workers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latin typeface="Century Gothic" panose="020B0502020202020204" pitchFamily="34" charset="0"/>
              </a:rPr>
              <a:t>We met with state on not state orphanages, state and non state day care service providers,  transformed special school; small group homes;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latin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latin typeface="Century Gothic" panose="020B0502020202020204" pitchFamily="34" charset="0"/>
              </a:rPr>
              <a:t>reveal many issues that create challenges with accuracy of data entry and especially with data use.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latin typeface="Century Gothic" panose="020B0502020202020204" pitchFamily="34" charset="0"/>
            </a:endParaRP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Century Gothic" panose="020B0502020202020204" pitchFamily="34" charset="0"/>
              </a:rPr>
              <a:t>Not regular entry of data;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Century Gothic" panose="020B0502020202020204" pitchFamily="34" charset="0"/>
              </a:rPr>
              <a:t>Inconsistency with child case files,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Century Gothic" panose="020B0502020202020204" pitchFamily="34" charset="0"/>
              </a:rPr>
              <a:t>Poor recording of all fields and information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Century Gothic" panose="020B0502020202020204" pitchFamily="34" charset="0"/>
              </a:rPr>
              <a:t>Change of users </a:t>
            </a:r>
          </a:p>
          <a:p>
            <a:pPr marL="914400" lvl="1" indent="-457200">
              <a:buFont typeface="Wingdings" panose="05000000000000000000" pitchFamily="2" charset="2"/>
              <a:buChar char="§"/>
            </a:pPr>
            <a:r>
              <a:rPr lang="en-US" sz="2800" dirty="0">
                <a:latin typeface="Century Gothic" panose="020B0502020202020204" pitchFamily="34" charset="0"/>
              </a:rPr>
              <a:t>No clear understanding of reporting chains </a:t>
            </a:r>
            <a:endParaRPr lang="en-US" sz="1200" dirty="0">
              <a:latin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latin typeface="Century Gothic" panose="020B0502020202020204" pitchFamily="34" charset="0"/>
            </a:endParaRPr>
          </a:p>
          <a:p>
            <a:endParaRPr lang="en-US" dirty="0">
              <a:latin typeface="Futura LT Pro Book" panose="020B0502020204020303" pitchFamily="34" charset="0"/>
            </a:endParaRP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B667E1-E601-4AAF-B95C-B25720D70A60}" type="slidenum">
              <a:rPr lang="de-DE" smtClean="0"/>
              <a:pPr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60808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Photos from data quality check site visits and round table discussion on the field  trip results </a:t>
            </a:r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B667E1-E601-4AAF-B95C-B25720D70A60}" type="slidenum">
              <a:rPr lang="de-DE" smtClean="0"/>
              <a:pPr/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58354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8" b="9812"/>
          <a:stretch/>
        </p:blipFill>
        <p:spPr>
          <a:xfrm>
            <a:off x="-14695" y="-4424"/>
            <a:ext cx="12203393" cy="6864409"/>
          </a:xfrm>
          <a:prstGeom prst="rect">
            <a:avLst/>
          </a:prstGeom>
        </p:spPr>
      </p:pic>
      <p:sp>
        <p:nvSpPr>
          <p:cNvPr id="4" name="Rechteck 3"/>
          <p:cNvSpPr/>
          <p:nvPr/>
        </p:nvSpPr>
        <p:spPr bwMode="ltGray">
          <a:xfrm>
            <a:off x="-2" y="3027432"/>
            <a:ext cx="12192002" cy="2103120"/>
          </a:xfrm>
          <a:prstGeom prst="rect">
            <a:avLst/>
          </a:prstGeom>
          <a:solidFill>
            <a:srgbClr val="000000">
              <a:alpha val="69804"/>
            </a:srgbClr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6" name="Rechteck 5"/>
          <p:cNvSpPr/>
          <p:nvPr/>
        </p:nvSpPr>
        <p:spPr bwMode="white">
          <a:xfrm>
            <a:off x="-127" y="2996952"/>
            <a:ext cx="12188826" cy="762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3999" y="3153544"/>
            <a:ext cx="9144002" cy="1143000"/>
          </a:xfrm>
        </p:spPr>
        <p:txBody>
          <a:bodyPr rtlCol="0" anchor="b">
            <a:normAutofit/>
          </a:bodyPr>
          <a:lstStyle>
            <a:lvl1pPr algn="ctr" rtl="0">
              <a:defRPr sz="48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3999" y="4296544"/>
            <a:ext cx="9144002" cy="762000"/>
          </a:xfrm>
        </p:spPr>
        <p:txBody>
          <a:bodyPr rtlCol="0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 algn="ctr" rtl="0">
              <a:buNone/>
              <a:defRPr sz="2800"/>
            </a:lvl2pPr>
            <a:lvl3pPr marL="914400" indent="0" algn="ctr" rtl="0">
              <a:buNone/>
              <a:defRPr sz="2400"/>
            </a:lvl3pPr>
            <a:lvl4pPr marL="1371600" indent="0" algn="ctr" rtl="0">
              <a:buNone/>
              <a:defRPr sz="2000"/>
            </a:lvl4pPr>
            <a:lvl5pPr marL="1828800" indent="0" algn="ctr" rtl="0">
              <a:buNone/>
              <a:defRPr sz="2000"/>
            </a:lvl5pPr>
            <a:lvl6pPr marL="2286000" indent="0" algn="ctr" rtl="0">
              <a:buNone/>
              <a:defRPr sz="2000"/>
            </a:lvl6pPr>
            <a:lvl7pPr marL="2743200" indent="0" algn="ctr" rtl="0">
              <a:buNone/>
              <a:defRPr sz="2000"/>
            </a:lvl7pPr>
            <a:lvl8pPr marL="3200400" indent="0" algn="ctr" rtl="0">
              <a:buNone/>
              <a:defRPr sz="2000"/>
            </a:lvl8pPr>
            <a:lvl9pPr marL="3657600" indent="0" algn="ctr" rtl="0">
              <a:buNone/>
              <a:defRPr sz="2000"/>
            </a:lvl9pPr>
          </a:lstStyle>
          <a:p>
            <a:pPr rtl="0"/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7" name="Bildplatzhalter 6">
            <a:extLst>
              <a:ext uri="{FF2B5EF4-FFF2-40B4-BE49-F238E27FC236}">
                <a16:creationId xmlns:a16="http://schemas.microsoft.com/office/drawing/2014/main" id="{D0DB64D5-A97A-4E36-B280-F0CA830B94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9336" y="217488"/>
            <a:ext cx="7344816" cy="2566203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7E572943-F7EE-414B-8E99-36F6D049D390}"/>
              </a:ext>
            </a:extLst>
          </p:cNvPr>
          <p:cNvSpPr/>
          <p:nvPr userDrawn="1"/>
        </p:nvSpPr>
        <p:spPr bwMode="white">
          <a:xfrm>
            <a:off x="152273" y="3149352"/>
            <a:ext cx="12188826" cy="762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1F682EB-63C5-40BA-B9AA-CDE1BB972D12}"/>
              </a:ext>
            </a:extLst>
          </p:cNvPr>
          <p:cNvSpPr/>
          <p:nvPr userDrawn="1"/>
        </p:nvSpPr>
        <p:spPr bwMode="white">
          <a:xfrm>
            <a:off x="-127" y="5085184"/>
            <a:ext cx="12188826" cy="76200"/>
          </a:xfrm>
          <a:prstGeom prst="rect">
            <a:avLst/>
          </a:prstGeom>
          <a:solidFill>
            <a:srgbClr val="1CADE4">
              <a:alpha val="69804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35912618"/>
      </p:ext>
    </p:extLst>
  </p:cSld>
  <p:clrMapOvr>
    <a:masterClrMapping/>
  </p:clrMapOvr>
  <p:transition spd="med" advClick="0" advTm="2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b="1"/>
            </a:lvl1pPr>
          </a:lstStyle>
          <a:p>
            <a:pPr rtl="0"/>
            <a:r>
              <a:rPr lang="de-DE" dirty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6pPr algn="l" rtl="0">
              <a:defRPr/>
            </a:lvl6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en-US" dirty="0"/>
              <a:t>FAR Children‘s support center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p:transition spd="med" advClick="0" advTm="2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ltGray">
          <a:xfrm>
            <a:off x="0" y="0"/>
            <a:ext cx="12188826" cy="4572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hteck 7"/>
          <p:cNvSpPr/>
          <p:nvPr/>
        </p:nvSpPr>
        <p:spPr bwMode="white">
          <a:xfrm>
            <a:off x="-1" y="4114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rtlCol="0" anchor="b">
            <a:normAutofit/>
          </a:bodyPr>
          <a:lstStyle>
            <a:lvl1pPr algn="ctr" rtl="0">
              <a:defRPr sz="5200" b="0"/>
            </a:lvl1pPr>
          </a:lstStyle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524000" y="3810000"/>
            <a:ext cx="9144000" cy="1143000"/>
          </a:xfrm>
        </p:spPr>
        <p:txBody>
          <a:bodyPr rtlCol="0" anchor="t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400" cap="none" baseline="0">
                <a:solidFill>
                  <a:schemeClr val="tx2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de-DE" dirty="0"/>
              <a:t>FAR </a:t>
            </a:r>
            <a:r>
              <a:rPr lang="de-DE" dirty="0" err="1"/>
              <a:t>Children‘s</a:t>
            </a:r>
            <a:r>
              <a:rPr lang="de-DE" dirty="0"/>
              <a:t> support </a:t>
            </a:r>
            <a:r>
              <a:rPr lang="de-DE" dirty="0" err="1"/>
              <a:t>center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807B20C-93EE-41DF-A476-43252238BB80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de-DE" smtClean="0"/>
              <a:t>‹#›</a:t>
            </a:fld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9C0BCA52-196E-419A-993A-9875D7BCF5A9}"/>
              </a:ext>
            </a:extLst>
          </p:cNvPr>
          <p:cNvSpPr/>
          <p:nvPr userDrawn="1"/>
        </p:nvSpPr>
        <p:spPr bwMode="white">
          <a:xfrm>
            <a:off x="1587" y="386588"/>
            <a:ext cx="12188826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2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lternative Abschnitts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rtlCol="0" anchor="b">
            <a:normAutofit/>
          </a:bodyPr>
          <a:lstStyle>
            <a:lvl1pPr algn="ctr" rtl="0">
              <a:defRPr sz="5200" b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4A09841D-E4F2-4998-83EB-403F2FE1C511}"/>
              </a:ext>
            </a:extLst>
          </p:cNvPr>
          <p:cNvSpPr/>
          <p:nvPr userDrawn="1"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14A73353-39E0-4C31-988C-E067BAB5EBF5}"/>
              </a:ext>
            </a:extLst>
          </p:cNvPr>
          <p:cNvSpPr/>
          <p:nvPr userDrawn="1"/>
        </p:nvSpPr>
        <p:spPr bwMode="white">
          <a:xfrm>
            <a:off x="852000" y="6583680"/>
            <a:ext cx="11340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2410DCD8-CE4B-4F36-9132-DE6AAB2D7A88}"/>
              </a:ext>
            </a:extLst>
          </p:cNvPr>
          <p:cNvSpPr/>
          <p:nvPr userDrawn="1"/>
        </p:nvSpPr>
        <p:spPr bwMode="white">
          <a:xfrm>
            <a:off x="1587" y="6580799"/>
            <a:ext cx="216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522413" y="3810000"/>
            <a:ext cx="9144000" cy="1143000"/>
          </a:xfrm>
        </p:spPr>
        <p:txBody>
          <a:bodyPr rtlCol="0" anchor="t">
            <a:normAutofit/>
          </a:bodyPr>
          <a:lstStyle>
            <a:lvl1pPr marL="0" indent="0" algn="ctr" rtl="0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marL="0" algn="l" defTabSz="914400" rtl="0" eaLnBrk="1" latinLnBrk="0" hangingPunct="1">
              <a:defRPr lang="de-DE" sz="1100" kern="1200" cap="all" baseline="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FAR Children‘s support center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 lang="de-DE" sz="1100" kern="1200" cap="all" baseline="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C1A17D6-07F0-4B63-93A7-D36AE5A9A644}" type="datetime1">
              <a:rPr lang="de-CH" smtClean="0"/>
              <a:pPr/>
              <a:t>28.01.2020</a:t>
            </a:fld>
            <a:endParaRPr lang="de-CH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lang="de-DE" sz="1100" kern="1200" cap="none" baseline="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A8D9AD5-F248-4919-864A-CFD76CC027D6}" type="slidenum">
              <a:rPr lang="de-CH" smtClean="0"/>
              <a:pPr/>
              <a:t>‹#›</a:t>
            </a:fld>
            <a:endParaRPr lang="de-CH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C78FA60-05A9-418A-8147-79AB45B86E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6599087"/>
            <a:ext cx="549797" cy="240625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0ABD2956-B608-406F-AB89-1E447091A6DB}"/>
              </a:ext>
            </a:extLst>
          </p:cNvPr>
          <p:cNvSpPr/>
          <p:nvPr userDrawn="1"/>
        </p:nvSpPr>
        <p:spPr bwMode="ltGray">
          <a:xfrm>
            <a:off x="0" y="-52324"/>
            <a:ext cx="12188826" cy="4572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6536E7B-D0E1-43EC-8691-F8A72CEC1B55}"/>
              </a:ext>
            </a:extLst>
          </p:cNvPr>
          <p:cNvSpPr/>
          <p:nvPr userDrawn="1"/>
        </p:nvSpPr>
        <p:spPr bwMode="white">
          <a:xfrm>
            <a:off x="1587" y="386588"/>
            <a:ext cx="12188826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04328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2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341120" y="1901952"/>
            <a:ext cx="4572000" cy="4123944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de-DE" dirty="0"/>
              <a:t>FAR </a:t>
            </a:r>
            <a:r>
              <a:rPr lang="de-DE" dirty="0" err="1"/>
              <a:t>Children‘s</a:t>
            </a:r>
            <a:r>
              <a:rPr lang="de-DE" dirty="0"/>
              <a:t> support </a:t>
            </a:r>
            <a:r>
              <a:rPr lang="de-DE" dirty="0" err="1"/>
              <a:t>center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B5ADE76-E18A-4D86-B49C-11C74126B6A8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0ECE5F2-81AA-4605-B028-6FBA391056AF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17078411"/>
      </p:ext>
    </p:extLst>
  </p:cSld>
  <p:clrMapOvr>
    <a:masterClrMapping/>
  </p:clrMapOvr>
  <p:transition spd="med" advClick="0" advTm="2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 rtlCol="0"/>
          <a:lstStyle/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200" b="0" cap="none" baseline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 rtlCol="0">
            <a:normAutofit/>
          </a:bodyPr>
          <a:lstStyle>
            <a:lvl1pPr algn="l" rtl="0">
              <a:defRPr sz="1800"/>
            </a:lvl1pPr>
            <a:lvl2pPr algn="l" rtl="0">
              <a:defRPr sz="1600"/>
            </a:lvl2pPr>
            <a:lvl3pPr algn="l" rtl="0">
              <a:defRPr sz="1400"/>
            </a:lvl3pPr>
            <a:lvl4pPr algn="l" rtl="0">
              <a:defRPr sz="1200"/>
            </a:lvl4pPr>
            <a:lvl5pPr algn="l" rtl="0">
              <a:defRPr sz="1200"/>
            </a:lvl5pPr>
            <a:lvl6pPr algn="l" rtl="0">
              <a:defRPr sz="1200"/>
            </a:lvl6pPr>
            <a:lvl7pPr algn="l" rtl="0">
              <a:defRPr sz="1200"/>
            </a:lvl7pPr>
            <a:lvl8pPr algn="l" rtl="0">
              <a:defRPr sz="1200"/>
            </a:lvl8pPr>
            <a:lvl9pPr algn="l" rtl="0">
              <a:defRPr sz="1200"/>
            </a:lvl9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200" b="0" cap="none" baseline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 rtlCol="0">
            <a:normAutofit/>
          </a:bodyPr>
          <a:lstStyle>
            <a:lvl1pPr algn="l" rtl="0">
              <a:defRPr sz="1800"/>
            </a:lvl1pPr>
            <a:lvl2pPr algn="l" rtl="0">
              <a:defRPr sz="1600"/>
            </a:lvl2pPr>
            <a:lvl3pPr algn="l" rtl="0">
              <a:defRPr sz="1400"/>
            </a:lvl3pPr>
            <a:lvl4pPr algn="l" rtl="0">
              <a:defRPr sz="1200"/>
            </a:lvl4pPr>
            <a:lvl5pPr algn="l" rtl="0">
              <a:defRPr sz="1200"/>
            </a:lvl5pPr>
            <a:lvl6pPr algn="l" rtl="0">
              <a:defRPr sz="1200"/>
            </a:lvl6pPr>
            <a:lvl7pPr algn="l" rtl="0">
              <a:defRPr sz="1200"/>
            </a:lvl7pPr>
            <a:lvl8pPr algn="l" rtl="0">
              <a:defRPr sz="1200"/>
            </a:lvl8pPr>
            <a:lvl9pPr algn="l" rtl="0">
              <a:defRPr sz="1200"/>
            </a:lvl9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de-DE" dirty="0"/>
              <a:t>FAR </a:t>
            </a:r>
            <a:r>
              <a:rPr lang="de-DE" dirty="0" err="1"/>
              <a:t>Children‘s</a:t>
            </a:r>
            <a:r>
              <a:rPr lang="de-DE" dirty="0"/>
              <a:t> support </a:t>
            </a:r>
            <a:r>
              <a:rPr lang="de-DE" dirty="0" err="1"/>
              <a:t>center</a:t>
            </a:r>
            <a:endParaRPr lang="de-DE" dirty="0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CD5BED8-C0A3-40E0-A6C3-73B8E75B36D5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p:transition spd="med" advClick="0" advTm="2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de-DE" dirty="0"/>
              <a:t>FAR </a:t>
            </a:r>
            <a:r>
              <a:rPr lang="de-DE" dirty="0" err="1"/>
              <a:t>Children‘s</a:t>
            </a:r>
            <a:r>
              <a:rPr lang="de-DE" dirty="0"/>
              <a:t> support </a:t>
            </a:r>
            <a:r>
              <a:rPr lang="de-DE" dirty="0" err="1"/>
              <a:t>center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B204785-9CF9-455B-A4B5-B7ABFDFD5FB1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p:transition spd="med" advClick="0" advTm="2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82BF613A-2579-41BC-B40E-C8C761635214}"/>
              </a:ext>
            </a:extLst>
          </p:cNvPr>
          <p:cNvSpPr/>
          <p:nvPr userDrawn="1"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2FC98199-09E4-42AD-A5E7-816E58A79F78}"/>
              </a:ext>
            </a:extLst>
          </p:cNvPr>
          <p:cNvSpPr/>
          <p:nvPr userDrawn="1"/>
        </p:nvSpPr>
        <p:spPr bwMode="white">
          <a:xfrm>
            <a:off x="852000" y="6583680"/>
            <a:ext cx="11340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082E6ADF-9BF6-43C9-89C5-817C776FAE87}"/>
              </a:ext>
            </a:extLst>
          </p:cNvPr>
          <p:cNvSpPr/>
          <p:nvPr userDrawn="1"/>
        </p:nvSpPr>
        <p:spPr bwMode="white">
          <a:xfrm>
            <a:off x="1587" y="6580799"/>
            <a:ext cx="216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lang="de-DE" sz="1100" kern="1200" cap="all" baseline="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FAR Children‘s support center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 lang="de-DE" sz="1100" kern="1200" cap="all" baseline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80781C5-FB3E-4B92-81F1-ABE92E289760}" type="datetime1">
              <a:rPr lang="de-CH" smtClean="0"/>
              <a:pPr/>
              <a:t>28.01.2020</a:t>
            </a:fld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lang="de-CH" sz="1100" kern="120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A8D9AD5-F248-4919-864A-CFD76CC027D6}" type="slidenum">
              <a:rPr lang="de-CH" smtClean="0"/>
              <a:pPr/>
              <a:t>‹#›</a:t>
            </a:fld>
            <a:endParaRPr lang="de-CH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32A9072-FF5C-4454-8A51-5814ADAEC5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6599087"/>
            <a:ext cx="549797" cy="24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p:transition spd="med" advClick="0" advTm="2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rtlCol="0" anchor="b">
            <a:normAutofit/>
          </a:bodyPr>
          <a:lstStyle>
            <a:lvl1pPr algn="l" rtl="0">
              <a:defRPr sz="3400" b="0"/>
            </a:lvl1pPr>
          </a:lstStyle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494212" y="685800"/>
            <a:ext cx="7239001" cy="5486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de-DE" dirty="0"/>
              <a:t>FAR </a:t>
            </a:r>
            <a:r>
              <a:rPr lang="de-DE" dirty="0" err="1"/>
              <a:t>Children‘s</a:t>
            </a:r>
            <a:r>
              <a:rPr lang="de-DE" dirty="0"/>
              <a:t> support </a:t>
            </a:r>
            <a:r>
              <a:rPr lang="de-DE" dirty="0" err="1"/>
              <a:t>center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8960D80-5D52-46A3-AD13-C96132DE75D2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p:transition spd="med" advClick="0" advTm="2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Alternativer 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 bwMode="ltGray">
          <a:xfrm>
            <a:off x="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8A5187F-DA95-4EC4-A525-6F3FA1224433}"/>
              </a:ext>
            </a:extLst>
          </p:cNvPr>
          <p:cNvSpPr/>
          <p:nvPr userDrawn="1"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791ECDC2-A435-4B06-9BC6-A87C9AE62E94}"/>
              </a:ext>
            </a:extLst>
          </p:cNvPr>
          <p:cNvSpPr/>
          <p:nvPr userDrawn="1"/>
        </p:nvSpPr>
        <p:spPr bwMode="white">
          <a:xfrm>
            <a:off x="852000" y="6583680"/>
            <a:ext cx="11340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880C992B-CB01-407B-AA82-1791F8A924E0}"/>
              </a:ext>
            </a:extLst>
          </p:cNvPr>
          <p:cNvSpPr/>
          <p:nvPr userDrawn="1"/>
        </p:nvSpPr>
        <p:spPr bwMode="white">
          <a:xfrm>
            <a:off x="1587" y="6580799"/>
            <a:ext cx="216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rtlCol="0" anchor="b">
            <a:normAutofit/>
          </a:bodyPr>
          <a:lstStyle>
            <a:lvl1pPr algn="l" rtl="0">
              <a:defRPr sz="34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de-DE" dirty="0"/>
              <a:t>FAR </a:t>
            </a:r>
            <a:r>
              <a:rPr lang="de-DE" dirty="0" err="1"/>
              <a:t>Children‘s</a:t>
            </a:r>
            <a:r>
              <a:rPr lang="de-DE" dirty="0"/>
              <a:t> support </a:t>
            </a:r>
            <a:r>
              <a:rPr lang="de-DE" dirty="0" err="1"/>
              <a:t>center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r" rtl="0">
              <a:defRPr lang="de-DE" sz="1100" kern="1200" cap="all" baseline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BC8A337-CFE7-4DB9-B8E0-9B2A6686D8AF}" type="datetime1">
              <a:rPr lang="de-CH" smtClean="0"/>
              <a:pPr/>
              <a:t>28.01.2020</a:t>
            </a:fld>
            <a:endParaRPr lang="de-CH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lang="de-CH" sz="1100" kern="120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A8D9AD5-F248-4919-864A-CFD76CC027D6}" type="slidenum">
              <a:rPr lang="de-CH" smtClean="0"/>
              <a:pPr/>
              <a:t>‹#›</a:t>
            </a:fld>
            <a:endParaRPr lang="de-CH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6AFD5C4D-1917-4C18-9357-A04773A41A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6599087"/>
            <a:ext cx="549797" cy="24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0780"/>
      </p:ext>
    </p:extLst>
  </p:cSld>
  <p:clrMapOvr>
    <a:masterClrMapping/>
  </p:clrMapOvr>
  <p:transition spd="med" advClick="0" advTm="2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/>
        </p:nvSpPr>
        <p:spPr bwMode="ltGray">
          <a:xfrm>
            <a:off x="731520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417E144-F211-49D8-9C65-B4D1434E9DB8}"/>
              </a:ext>
            </a:extLst>
          </p:cNvPr>
          <p:cNvSpPr/>
          <p:nvPr userDrawn="1"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5A17010-A4F4-4997-9263-B41DF4FF9650}"/>
              </a:ext>
            </a:extLst>
          </p:cNvPr>
          <p:cNvSpPr/>
          <p:nvPr userDrawn="1"/>
        </p:nvSpPr>
        <p:spPr bwMode="white">
          <a:xfrm>
            <a:off x="852000" y="6583680"/>
            <a:ext cx="11340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907C6206-9F30-4BF9-8210-43F6435B1730}"/>
              </a:ext>
            </a:extLst>
          </p:cNvPr>
          <p:cNvSpPr/>
          <p:nvPr userDrawn="1"/>
        </p:nvSpPr>
        <p:spPr bwMode="white">
          <a:xfrm>
            <a:off x="1587" y="6580799"/>
            <a:ext cx="216000" cy="457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923214" y="2362200"/>
            <a:ext cx="3200400" cy="1993392"/>
          </a:xfrm>
        </p:spPr>
        <p:txBody>
          <a:bodyPr rtlCol="0" anchor="b">
            <a:normAutofit/>
          </a:bodyPr>
          <a:lstStyle>
            <a:lvl1pPr algn="l" rtl="0">
              <a:defRPr sz="3400" b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Bildplatzhalter 2" descr="Leerer Platzhalter zum Hinzufügen eines Bilds. Klicken Sie auf den Platzhalter, und wählen Sie das hinzuzufügende Bild aus."/>
          <p:cNvSpPr>
            <a:spLocks noGrp="1"/>
          </p:cNvSpPr>
          <p:nvPr>
            <p:ph type="pic" idx="1"/>
          </p:nvPr>
        </p:nvSpPr>
        <p:spPr>
          <a:xfrm>
            <a:off x="0" y="0"/>
            <a:ext cx="7315200" cy="6580799"/>
          </a:xfrm>
          <a:solidFill>
            <a:schemeClr val="bg2">
              <a:lumMod val="90000"/>
            </a:schemeClr>
          </a:solidFill>
        </p:spPr>
        <p:txBody>
          <a:bodyPr rtlCol="0"/>
          <a:lstStyle>
            <a:lvl1pPr marL="0" indent="0" algn="ctr" rtl="0">
              <a:buNone/>
              <a:defRPr sz="3200">
                <a:solidFill>
                  <a:schemeClr val="tx2"/>
                </a:solidFill>
              </a:defRPr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7923214" y="4355592"/>
            <a:ext cx="3200400" cy="164461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marL="0" algn="l" defTabSz="914400" rtl="0" eaLnBrk="1" latinLnBrk="0" hangingPunct="1">
              <a:defRPr lang="de-DE" sz="1100" kern="1200" cap="all" baseline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FAR Children‘s support center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6B24DA7-9B5B-42A4-A038-A9FEE461C9B1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 lang="de-DE" smtClean="0"/>
              <a:t>‹#›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1561F06B-4866-45B0-9482-8436FCF9DB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6599087"/>
            <a:ext cx="549797" cy="24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p:transition spd="med" advClick="0" advTm="2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st S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/>
        </p:nvSpPr>
        <p:spPr bwMode="white">
          <a:xfrm>
            <a:off x="-127" y="2996952"/>
            <a:ext cx="12188826" cy="762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7E572943-F7EE-414B-8E99-36F6D049D390}"/>
              </a:ext>
            </a:extLst>
          </p:cNvPr>
          <p:cNvSpPr/>
          <p:nvPr userDrawn="1"/>
        </p:nvSpPr>
        <p:spPr bwMode="white">
          <a:xfrm>
            <a:off x="152273" y="3149352"/>
            <a:ext cx="12188826" cy="762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98AEE877-A3DB-4779-8C29-399F8FA72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36" y="292951"/>
            <a:ext cx="10009112" cy="3820733"/>
          </a:xfrm>
        </p:spPr>
        <p:txBody>
          <a:bodyPr rtlCol="0"/>
          <a:lstStyle>
            <a:lvl6pPr algn="l" rtl="0">
              <a:defRPr/>
            </a:lvl6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  <a:endParaRPr lang="de-DE" dirty="0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C460F9D-626A-4E1E-AAA0-B4B1849162AB}"/>
              </a:ext>
            </a:extLst>
          </p:cNvPr>
          <p:cNvSpPr/>
          <p:nvPr userDrawn="1"/>
        </p:nvSpPr>
        <p:spPr bwMode="ltGray">
          <a:xfrm>
            <a:off x="-2" y="4221088"/>
            <a:ext cx="12192002" cy="909463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2BB9CCA2-D5DD-4075-BEC3-43B3F59023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9336" y="4281855"/>
            <a:ext cx="3200400" cy="80333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p:transition spd="med" advClick="0" advTm="2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rt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DE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hteck 7"/>
          <p:cNvSpPr/>
          <p:nvPr/>
        </p:nvSpPr>
        <p:spPr bwMode="white">
          <a:xfrm>
            <a:off x="0" y="6583680"/>
            <a:ext cx="12192000" cy="46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dirty="0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dirty="0"/>
              <a:t>Textmasterformat durch Klicken bearbeiten</a:t>
            </a:r>
          </a:p>
          <a:p>
            <a:pPr lvl="1" rtl="0"/>
            <a:r>
              <a:rPr lang="de-DE" dirty="0"/>
              <a:t>Zweite Ebene</a:t>
            </a:r>
          </a:p>
          <a:p>
            <a:pPr lvl="2" rtl="0"/>
            <a:r>
              <a:rPr lang="de-DE" dirty="0"/>
              <a:t>Dritte Ebene</a:t>
            </a:r>
          </a:p>
          <a:p>
            <a:pPr lvl="3" rtl="0"/>
            <a:r>
              <a:rPr lang="de-DE" dirty="0"/>
              <a:t>Vierte Ebene</a:t>
            </a:r>
          </a:p>
          <a:p>
            <a:pPr lvl="4" rtl="0"/>
            <a:r>
              <a:rPr lang="de-DE" dirty="0"/>
              <a:t>Fünfte Ebene</a:t>
            </a:r>
          </a:p>
          <a:p>
            <a:pPr lvl="5" rtl="0"/>
            <a:r>
              <a:rPr lang="de-DE" dirty="0"/>
              <a:t>Sechste</a:t>
            </a:r>
          </a:p>
          <a:p>
            <a:pPr lvl="6" rtl="0"/>
            <a:r>
              <a:rPr lang="de-DE" dirty="0"/>
              <a:t>Siebte</a:t>
            </a:r>
          </a:p>
          <a:p>
            <a:pPr lvl="7" rtl="0"/>
            <a:r>
              <a:rPr lang="de-DE" dirty="0"/>
              <a:t>Achte</a:t>
            </a:r>
          </a:p>
          <a:p>
            <a:pPr lvl="8" rtl="0"/>
            <a:r>
              <a:rPr lang="de-DE" dirty="0"/>
              <a:t>Neunte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 cap="all" baseline="0"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	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bg2"/>
                </a:solidFill>
              </a:defRPr>
            </a:lvl1pPr>
          </a:lstStyle>
          <a:p>
            <a:fld id="{90B9DD94-78C2-4D03-9855-C8357382DC04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bg2"/>
                </a:solidFill>
              </a:defRPr>
            </a:lvl1pPr>
          </a:lstStyle>
          <a:p>
            <a:fld id="{CA8D9AD5-F248-4919-864A-CFD76CC027D6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50" r:id="rId2"/>
    <p:sldLayoutId id="2147483651" r:id="rId3"/>
    <p:sldLayoutId id="2147483662" r:id="rId4"/>
    <p:sldLayoutId id="2147483661" r:id="rId5"/>
    <p:sldLayoutId id="2147483653" r:id="rId6"/>
    <p:sldLayoutId id="2147483654" r:id="rId7"/>
    <p:sldLayoutId id="2147483655" r:id="rId8"/>
    <p:sldLayoutId id="2147483656" r:id="rId9"/>
    <p:sldLayoutId id="2147483663" r:id="rId10"/>
    <p:sldLayoutId id="2147483657" r:id="rId11"/>
    <p:sldLayoutId id="2147483649" r:id="rId12"/>
  </p:sldLayoutIdLst>
  <p:transition spd="med" advClick="0" advTm="20000">
    <p:fade/>
  </p:transition>
  <p:hf hdr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SzPct val="80000"/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60">
          <p15:clr>
            <a:srgbClr val="F26B43"/>
          </p15:clr>
        </p15:guide>
        <p15:guide id="2" pos="40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F80C30-9679-43BA-B581-98BD9BD8DE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IT Solutions in Alternative Care System</a:t>
            </a:r>
            <a:br>
              <a:rPr lang="en-US" dirty="0"/>
            </a:br>
            <a:r>
              <a:rPr lang="en-US" dirty="0"/>
              <a:t>  Armenia’s </a:t>
            </a:r>
            <a:r>
              <a:rPr lang="en-US" dirty="0" err="1"/>
              <a:t>Manuk</a:t>
            </a:r>
            <a:r>
              <a:rPr lang="en-US" dirty="0"/>
              <a:t> Database</a:t>
            </a:r>
            <a:endParaRPr lang="de-CH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3020B6B-6996-4814-AAE7-2E81A413B3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Strengths and weaknesses in support to case management</a:t>
            </a:r>
          </a:p>
          <a:p>
            <a:r>
              <a:rPr lang="en-US" dirty="0"/>
              <a:t>December 4, 2019. Armenia Team: Aida Muradyan &amp; Mira </a:t>
            </a:r>
            <a:r>
              <a:rPr lang="en-US" dirty="0" err="1"/>
              <a:t>Antonyan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702182"/>
      </p:ext>
    </p:extLst>
  </p:cSld>
  <p:clrMapOvr>
    <a:masterClrMapping/>
  </p:clrMapOvr>
  <p:transition spd="med" advClick="0" advTm="20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Presenter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1412776"/>
            <a:ext cx="9509760" cy="4616803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n-US" sz="2800" b="1" dirty="0"/>
          </a:p>
          <a:p>
            <a:pPr marL="457200" lvl="1" indent="0">
              <a:buNone/>
            </a:pPr>
            <a:endParaRPr lang="en-US" sz="2800" b="1" dirty="0"/>
          </a:p>
          <a:p>
            <a:pPr marL="457200" lvl="1" indent="0">
              <a:buNone/>
            </a:pPr>
            <a:r>
              <a:rPr lang="en-US" sz="2800" b="1" dirty="0"/>
              <a:t>Mira </a:t>
            </a:r>
            <a:r>
              <a:rPr lang="en-US" sz="2800" b="1" dirty="0" err="1"/>
              <a:t>Antonyan</a:t>
            </a:r>
            <a:endParaRPr lang="en-GB" sz="280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President of Armenian Association of Social Workers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800" dirty="0"/>
              <a:t>Director of Child Support Center </a:t>
            </a:r>
          </a:p>
          <a:p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69699274"/>
      </p:ext>
    </p:extLst>
  </p:cSld>
  <p:clrMapOvr>
    <a:masterClrMapping/>
  </p:clrMapOvr>
  <p:transition spd="med" advClick="0" advTm="20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de-CH" dirty="0"/>
              <a:t> Topics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1844824"/>
            <a:ext cx="9509760" cy="4616803"/>
          </a:xfrm>
        </p:spPr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Overview of Armenia’s </a:t>
            </a:r>
            <a:r>
              <a:rPr lang="en-US" sz="2800" dirty="0" err="1"/>
              <a:t>Manuk</a:t>
            </a:r>
            <a:r>
              <a:rPr lang="en-US" sz="2800" dirty="0"/>
              <a:t> database and its use child case management</a:t>
            </a:r>
          </a:p>
          <a:p>
            <a:pPr marL="971550" lvl="1" indent="-514350">
              <a:buFont typeface="+mj-lt"/>
              <a:buAutoNum type="arabicPeriod"/>
            </a:pP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MEASURE Evaluation support to improve data quality and use from the IT system for better case management </a:t>
            </a:r>
          </a:p>
          <a:p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60286458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>
            <a:normAutofit fontScale="90000"/>
          </a:bodyPr>
          <a:lstStyle/>
          <a:p>
            <a:r>
              <a:rPr lang="en-US" dirty="0"/>
              <a:t>Overview of Armenia’s </a:t>
            </a:r>
            <a:r>
              <a:rPr lang="en-US" dirty="0" err="1"/>
              <a:t>Manuk</a:t>
            </a:r>
            <a:r>
              <a:rPr lang="en-US" dirty="0"/>
              <a:t> Information System I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2491" y="1647420"/>
            <a:ext cx="9509760" cy="4616803"/>
          </a:xfrm>
        </p:spPr>
        <p:txBody>
          <a:bodyPr>
            <a:normAutofit/>
          </a:bodyPr>
          <a:lstStyle/>
          <a:p>
            <a:pPr marL="971550" lvl="1" indent="-5143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971550" lvl="1" indent="-5143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 err="1"/>
              <a:t>Manuk</a:t>
            </a:r>
            <a:r>
              <a:rPr lang="en-US" sz="2800" dirty="0"/>
              <a:t> – means child in Armenian</a:t>
            </a:r>
          </a:p>
          <a:p>
            <a:pPr marL="971550" lvl="1" indent="-5143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Established in </a:t>
            </a:r>
            <a:r>
              <a:rPr lang="hy-AM" sz="2800" dirty="0"/>
              <a:t>200</a:t>
            </a:r>
            <a:r>
              <a:rPr lang="en-GB" sz="2800" dirty="0"/>
              <a:t>3</a:t>
            </a:r>
            <a:r>
              <a:rPr lang="hy-AM" sz="2800" dirty="0"/>
              <a:t> </a:t>
            </a:r>
            <a:r>
              <a:rPr lang="en-GB" sz="2800" dirty="0"/>
              <a:t> to track children in orphanages </a:t>
            </a:r>
          </a:p>
          <a:p>
            <a:pPr>
              <a:lnSpc>
                <a:spcPct val="100000"/>
              </a:lnSpc>
            </a:pPr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4</a:t>
            </a:fld>
            <a:endParaRPr lang="de-DE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3762334"/>
            <a:ext cx="3488343" cy="2670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938538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>
            <a:normAutofit fontScale="90000"/>
          </a:bodyPr>
          <a:lstStyle/>
          <a:p>
            <a:r>
              <a:rPr lang="en-US" dirty="0"/>
              <a:t>Overview of Armenia’s </a:t>
            </a:r>
            <a:r>
              <a:rPr lang="en-US" dirty="0" err="1"/>
              <a:t>Manuk</a:t>
            </a:r>
            <a:r>
              <a:rPr lang="en-US" dirty="0"/>
              <a:t> Information System II 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2125895"/>
            <a:ext cx="9509760" cy="4616803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00000"/>
              </a:lnSpc>
            </a:pPr>
            <a:r>
              <a:rPr lang="en-GB" sz="2800" dirty="0"/>
              <a:t>National Strategy of </a:t>
            </a:r>
            <a:r>
              <a:rPr lang="en-GB" sz="2800" b="1" dirty="0"/>
              <a:t>2004-2015</a:t>
            </a:r>
            <a:r>
              <a:rPr lang="en-GB" sz="2800" dirty="0"/>
              <a:t>: Further modifications were resulted due to the first stream of care reform  </a:t>
            </a:r>
          </a:p>
          <a:p>
            <a:pPr marL="914400" lvl="1" indent="-457200">
              <a:lnSpc>
                <a:spcPct val="100000"/>
              </a:lnSpc>
            </a:pPr>
            <a:r>
              <a:rPr lang="en-US" sz="2800" b="1" dirty="0"/>
              <a:t>2007</a:t>
            </a:r>
            <a:r>
              <a:rPr lang="en-US" sz="2800" dirty="0"/>
              <a:t> – transformation of special schools to night care institutions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60807782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Armenia’s </a:t>
            </a:r>
            <a:r>
              <a:rPr lang="en-US" dirty="0" err="1"/>
              <a:t>Manuk</a:t>
            </a:r>
            <a:r>
              <a:rPr lang="en-US" dirty="0"/>
              <a:t> Information System III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971550" lvl="1" indent="-5143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2010</a:t>
            </a:r>
            <a:r>
              <a:rPr lang="en-US" sz="2800" dirty="0"/>
              <a:t> – New web-based system; new interface, new platform, all regions linked, direct data entry, nationwide trainings to use database</a:t>
            </a:r>
          </a:p>
          <a:p>
            <a:pPr marL="971550" lvl="1" indent="-5143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2013</a:t>
            </a:r>
            <a:r>
              <a:rPr lang="en-US" sz="2800" dirty="0"/>
              <a:t> – community level data entry </a:t>
            </a:r>
            <a:endParaRPr lang="de-CH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6</a:t>
            </a:fld>
            <a:endParaRPr lang="de-DE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1ED055B-5623-41AC-9CBC-2DA209E4CD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68" y="3037308"/>
            <a:ext cx="5210416" cy="3683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2231"/>
      </p:ext>
    </p:extLst>
  </p:cSld>
  <p:clrMapOvr>
    <a:masterClrMapping/>
  </p:clrMapOvr>
  <p:transition spd="med" advClick="0" advTm="20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8178" y="26506"/>
            <a:ext cx="9509760" cy="1233424"/>
          </a:xfrm>
        </p:spPr>
        <p:txBody>
          <a:bodyPr/>
          <a:lstStyle/>
          <a:p>
            <a:r>
              <a:rPr lang="en-US" dirty="0"/>
              <a:t>Statistics (1):  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4837779"/>
              </p:ext>
            </p:extLst>
          </p:nvPr>
        </p:nvGraphicFramePr>
        <p:xfrm>
          <a:off x="1341438" y="1901825"/>
          <a:ext cx="9509125" cy="4127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7</a:t>
            </a:fld>
            <a:endParaRPr lang="de-DE" dirty="0"/>
          </a:p>
        </p:txBody>
      </p:sp>
      <p:graphicFrame>
        <p:nvGraphicFramePr>
          <p:cNvPr id="33" name="Chart 32"/>
          <p:cNvGraphicFramePr/>
          <p:nvPr>
            <p:extLst>
              <p:ext uri="{D42A27DB-BD31-4B8C-83A1-F6EECF244321}">
                <p14:modId xmlns:p14="http://schemas.microsoft.com/office/powerpoint/2010/main" val="2544545558"/>
              </p:ext>
            </p:extLst>
          </p:nvPr>
        </p:nvGraphicFramePr>
        <p:xfrm>
          <a:off x="3512616" y="1303687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1101432" y="2708920"/>
            <a:ext cx="45118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y-AM" sz="2000" b="1" dirty="0"/>
              <a:t>Total number:  </a:t>
            </a:r>
            <a:r>
              <a:rPr lang="hy-AM" sz="2000" dirty="0"/>
              <a:t>8000 children</a:t>
            </a:r>
          </a:p>
          <a:p>
            <a:r>
              <a:rPr lang="hy-AM" sz="2000" b="1" dirty="0"/>
              <a:t>Children with the status </a:t>
            </a:r>
            <a:r>
              <a:rPr lang="en-US" sz="2000" dirty="0"/>
              <a:t>“deprived of parental care”: </a:t>
            </a:r>
            <a:r>
              <a:rPr lang="hy-AM" sz="2000" dirty="0"/>
              <a:t> </a:t>
            </a:r>
            <a:r>
              <a:rPr lang="en-US" sz="2000" dirty="0"/>
              <a:t>572 children ( or 7 %)</a:t>
            </a:r>
          </a:p>
        </p:txBody>
      </p:sp>
    </p:spTree>
    <p:extLst>
      <p:ext uri="{BB962C8B-B14F-4D97-AF65-F5344CB8AC3E}">
        <p14:creationId xmlns:p14="http://schemas.microsoft.com/office/powerpoint/2010/main" val="4014245509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3" grpId="0">
        <p:bldAsOne/>
      </p:bldGraphic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Statistics (2): Number of children in night care facilities and special schools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8</a:t>
            </a:fld>
            <a:endParaRPr lang="de-DE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A084E6C-EADD-43D0-989E-F685127F9E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7210418"/>
              </p:ext>
            </p:extLst>
          </p:nvPr>
        </p:nvGraphicFramePr>
        <p:xfrm>
          <a:off x="911424" y="1844824"/>
          <a:ext cx="10369152" cy="4608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23145245"/>
      </p:ext>
    </p:extLst>
  </p:cSld>
  <p:clrMapOvr>
    <a:masterClrMapping/>
  </p:clrMapOvr>
  <p:transition spd="med" advClick="0" advTm="20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Use of </a:t>
            </a:r>
            <a:r>
              <a:rPr lang="en-US" dirty="0" err="1"/>
              <a:t>Manuk</a:t>
            </a:r>
            <a:r>
              <a:rPr lang="en-US" dirty="0"/>
              <a:t> IS for child case management I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2244767"/>
            <a:ext cx="9509760" cy="4616803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00000"/>
              </a:lnSpc>
              <a:buNone/>
            </a:pPr>
            <a:r>
              <a:rPr lang="en-US" sz="2800" dirty="0"/>
              <a:t>Mandatory for all type of care providers</a:t>
            </a:r>
            <a:br>
              <a:rPr lang="en-US" sz="2800" dirty="0"/>
            </a:br>
            <a:r>
              <a:rPr lang="en-US" sz="2800" dirty="0"/>
              <a:t>(state funded and private)</a:t>
            </a:r>
          </a:p>
          <a:p>
            <a:pPr marL="971550" lvl="1" indent="-5143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Regional Child Protection units are responsible for registration of the case and referral to care institutions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9</a:t>
            </a:fld>
            <a:endParaRPr lang="de-DE" dirty="0"/>
          </a:p>
        </p:txBody>
      </p:sp>
      <p:pic>
        <p:nvPicPr>
          <p:cNvPr id="8" name="Grafik 7" descr="Ein Bild, das drinnen, Person, sitzend, Personen enthält.&#10;&#10;Automatisch generierte Beschreibung">
            <a:extLst>
              <a:ext uri="{FF2B5EF4-FFF2-40B4-BE49-F238E27FC236}">
                <a16:creationId xmlns:a16="http://schemas.microsoft.com/office/drawing/2014/main" id="{5EFDBB53-76CD-4F1D-8F29-59FBF9BA2A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872" y="4235385"/>
            <a:ext cx="2866584" cy="2149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8585182"/>
      </p:ext>
    </p:extLst>
  </p:cSld>
  <p:clrMapOvr>
    <a:masterClrMapping/>
  </p:clrMapOvr>
  <p:transition spd="med" advClick="0" advTm="20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C25198-DE27-4FCB-B663-D9DFC15B1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Use of </a:t>
            </a:r>
            <a:r>
              <a:rPr lang="en-US" b="1" dirty="0" err="1"/>
              <a:t>Manuk</a:t>
            </a:r>
            <a:r>
              <a:rPr lang="en-US" b="1" dirty="0"/>
              <a:t> IS for child case management II </a:t>
            </a:r>
            <a:endParaRPr lang="de-CH" b="1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84F34CB-B7AE-416F-9044-F23B923D9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CH" sz="2800" b="1" dirty="0"/>
              <a:t>Separate sections on adoption:</a:t>
            </a:r>
          </a:p>
          <a:p>
            <a:pPr lvl="1"/>
            <a:r>
              <a:rPr lang="en-US" sz="2600" dirty="0"/>
              <a:t>PAPs registration, children ready for adoption and adoptions made </a:t>
            </a:r>
            <a:endParaRPr lang="de-CH" sz="2600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56D1819-F1A3-4F45-AB1A-24C93B478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A3D337E4-864B-4E5B-8757-EC85D2C04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EA6DAF5-E976-45E0-9701-4AAA19552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10</a:t>
            </a:fld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DE4C290-B5F6-407B-B873-28DB2E8324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3284984"/>
            <a:ext cx="3801672" cy="2534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8204244"/>
      </p:ext>
    </p:extLst>
  </p:cSld>
  <p:clrMapOvr>
    <a:masterClrMapping/>
  </p:clrMapOvr>
  <p:transition spd="med" advClick="0" advTm="20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of </a:t>
            </a:r>
            <a:r>
              <a:rPr lang="en-US" dirty="0" err="1"/>
              <a:t>Manuk</a:t>
            </a:r>
            <a:r>
              <a:rPr lang="en-US" dirty="0"/>
              <a:t> IS for child case management III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/>
              <a:t>Separate sections on foster care:</a:t>
            </a:r>
          </a:p>
          <a:p>
            <a:pPr lvl="1"/>
            <a:r>
              <a:rPr lang="en-US" sz="2600" dirty="0"/>
              <a:t>Registration and training of foster parents </a:t>
            </a:r>
          </a:p>
          <a:p>
            <a:pPr lvl="1"/>
            <a:r>
              <a:rPr lang="en-US" sz="2600" dirty="0"/>
              <a:t>Soon new module on children in foster care </a:t>
            </a:r>
          </a:p>
          <a:p>
            <a:endParaRPr lang="de-CH" sz="2600" dirty="0"/>
          </a:p>
          <a:p>
            <a:endParaRPr lang="en-US" b="1" dirty="0"/>
          </a:p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FAR Children‘s support center</a:t>
            </a:r>
            <a:endParaRPr lang="de-DE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5BED8-C0A3-40E0-A6C3-73B8E75B36D5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11</a:t>
            </a:fld>
            <a:endParaRPr lang="de-DE" dirty="0"/>
          </a:p>
        </p:txBody>
      </p:sp>
      <p:pic>
        <p:nvPicPr>
          <p:cNvPr id="3" name="Grafik 2" descr="Ein Bild, das Person, drinnen, darstellend, jung enthält.&#10;&#10;Automatisch generierte Beschreibung">
            <a:extLst>
              <a:ext uri="{FF2B5EF4-FFF2-40B4-BE49-F238E27FC236}">
                <a16:creationId xmlns:a16="http://schemas.microsoft.com/office/drawing/2014/main" id="{1B9C85FB-6CA0-49F3-B6C1-ECCBF29E94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222" y="3413254"/>
            <a:ext cx="3775347" cy="2516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5845193"/>
      </p:ext>
    </p:extLst>
  </p:cSld>
  <p:clrMapOvr>
    <a:masterClrMapping/>
  </p:clrMapOvr>
  <p:transition spd="med" advClick="0" advTm="20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Use of </a:t>
            </a:r>
            <a:r>
              <a:rPr lang="en-US" dirty="0" err="1"/>
              <a:t>Manuk</a:t>
            </a:r>
            <a:r>
              <a:rPr lang="en-US" dirty="0"/>
              <a:t> database for routine monitoring 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2093735"/>
            <a:ext cx="9509760" cy="4616803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The Ministry could generate 21 types of reports from </a:t>
            </a:r>
            <a:r>
              <a:rPr lang="en-US" sz="2800" dirty="0" err="1"/>
              <a:t>Manuk</a:t>
            </a:r>
            <a:r>
              <a:rPr lang="en-US" sz="2800" dirty="0"/>
              <a:t> database for their reports </a:t>
            </a:r>
          </a:p>
          <a:p>
            <a:pPr marL="914400" lvl="1" indent="-457200">
              <a:lnSpc>
                <a:spcPct val="100000"/>
              </a:lnSpc>
            </a:pPr>
            <a:endParaRPr lang="en-US" sz="2800" dirty="0"/>
          </a:p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 Separate monitoring data on 11 child protection programs under </a:t>
            </a:r>
            <a:r>
              <a:rPr lang="en-US" sz="2800" dirty="0" err="1"/>
              <a:t>MoLSA’s</a:t>
            </a:r>
            <a:r>
              <a:rPr lang="en-US" sz="2800" dirty="0"/>
              <a:t> administration 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12</a:t>
            </a:fld>
            <a:endParaRPr lang="de-DE" dirty="0"/>
          </a:p>
        </p:txBody>
      </p:sp>
      <p:pic>
        <p:nvPicPr>
          <p:cNvPr id="8" name="Grafik 7" descr="Ein Bild, das Person, drinnen, Gruppe, Foto enthält.&#10;&#10;Automatisch generierte Beschreibung">
            <a:extLst>
              <a:ext uri="{FF2B5EF4-FFF2-40B4-BE49-F238E27FC236}">
                <a16:creationId xmlns:a16="http://schemas.microsoft.com/office/drawing/2014/main" id="{E93CF7F6-07A7-4AD5-BD79-62E455BF73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792" r="25241"/>
          <a:stretch/>
        </p:blipFill>
        <p:spPr>
          <a:xfrm>
            <a:off x="8688288" y="4402136"/>
            <a:ext cx="2827788" cy="1878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0859183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Challenges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1412776"/>
            <a:ext cx="9509760" cy="4616803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00000"/>
              </a:lnSpc>
              <a:buNone/>
            </a:pPr>
            <a:r>
              <a:rPr lang="en-US" sz="2800" dirty="0"/>
              <a:t>Regional data quality check visits in November and December 2018 revealed three types of issues. 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13</a:t>
            </a:fld>
            <a:endParaRPr lang="de-DE" dirty="0"/>
          </a:p>
        </p:txBody>
      </p:sp>
      <p:graphicFrame>
        <p:nvGraphicFramePr>
          <p:cNvPr id="9" name="Tabelle 9">
            <a:extLst>
              <a:ext uri="{FF2B5EF4-FFF2-40B4-BE49-F238E27FC236}">
                <a16:creationId xmlns:a16="http://schemas.microsoft.com/office/drawing/2014/main" id="{F00D2143-E75B-4C63-A2CE-15BE6761A6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742914"/>
              </p:ext>
            </p:extLst>
          </p:nvPr>
        </p:nvGraphicFramePr>
        <p:xfrm>
          <a:off x="1341120" y="2636912"/>
          <a:ext cx="9509760" cy="329184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445983">
                  <a:extLst>
                    <a:ext uri="{9D8B030D-6E8A-4147-A177-3AD203B41FA5}">
                      <a16:colId xmlns:a16="http://schemas.microsoft.com/office/drawing/2014/main" val="95418631"/>
                    </a:ext>
                  </a:extLst>
                </a:gridCol>
                <a:gridCol w="7063777">
                  <a:extLst>
                    <a:ext uri="{9D8B030D-6E8A-4147-A177-3AD203B41FA5}">
                      <a16:colId xmlns:a16="http://schemas.microsoft.com/office/drawing/2014/main" val="4315379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CH" sz="2400" dirty="0" err="1"/>
                        <a:t>Issue</a:t>
                      </a:r>
                      <a:endParaRPr lang="de-C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CH" sz="2400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3586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CH" sz="2400" dirty="0"/>
                        <a:t>Technical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Poor internet, old computers, lack of technical support, poor communication, use of old reporting forms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3070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CH" sz="2400" dirty="0" err="1"/>
                        <a:t>Capacity</a:t>
                      </a:r>
                      <a:endParaRPr lang="de-C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No training since 2013, lack of knowledge of the importance of high-quality data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212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CH" sz="2400" dirty="0" err="1"/>
                        <a:t>Responsibility</a:t>
                      </a:r>
                      <a:endParaRPr lang="de-C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High turnover of staff, no communication of responsibilities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1582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5142238"/>
      </p:ext>
    </p:extLst>
  </p:cSld>
  <p:clrMapOvr>
    <a:masterClrMapping/>
  </p:clrMapOvr>
  <p:transition spd="med" advClick="0" advTm="20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Challenges with data use I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028" y="2079644"/>
            <a:ext cx="9509760" cy="4616803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Almost no use of data recorded in IS - lack of knowledge and skills</a:t>
            </a:r>
          </a:p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Parallel databases to generate local reports 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14</a:t>
            </a:fld>
            <a:endParaRPr lang="de-DE" dirty="0"/>
          </a:p>
        </p:txBody>
      </p:sp>
      <p:pic>
        <p:nvPicPr>
          <p:cNvPr id="8" name="Grafik 7" descr="Ein Bild, das Computer, Mann, haltend, Tisch enthält.&#10;&#10;Automatisch generierte Beschreibung">
            <a:extLst>
              <a:ext uri="{FF2B5EF4-FFF2-40B4-BE49-F238E27FC236}">
                <a16:creationId xmlns:a16="http://schemas.microsoft.com/office/drawing/2014/main" id="{0C36083E-1B86-4608-9103-E8AB9B2965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004" y="3825143"/>
            <a:ext cx="4151784" cy="2335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7030695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with data use 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1059" y="1988840"/>
            <a:ext cx="9509760" cy="4127627"/>
          </a:xfrm>
        </p:spPr>
        <p:txBody>
          <a:bodyPr/>
          <a:lstStyle/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No recording of data on prevention and family reunification services  </a:t>
            </a:r>
          </a:p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No skills to create charts and visualize data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76756059"/>
      </p:ext>
    </p:extLst>
  </p:cSld>
  <p:clrMapOvr>
    <a:masterClrMapping/>
  </p:clrMapOvr>
  <p:transition spd="med" advClick="0" advTm="20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Use of </a:t>
            </a:r>
            <a:r>
              <a:rPr lang="en-US" dirty="0" err="1"/>
              <a:t>Manuk</a:t>
            </a:r>
            <a:r>
              <a:rPr lang="en-US" dirty="0"/>
              <a:t> database for routine monitoring I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1981265"/>
            <a:ext cx="9509760" cy="4616803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Not all sectors of care reform have data to monitor </a:t>
            </a:r>
          </a:p>
          <a:p>
            <a:pPr marL="914400" lvl="1" indent="-457200">
              <a:lnSpc>
                <a:spcPct val="100000"/>
              </a:lnSpc>
            </a:pPr>
            <a:r>
              <a:rPr lang="en-US" sz="2800" dirty="0"/>
              <a:t>Modifications in </a:t>
            </a:r>
            <a:r>
              <a:rPr lang="en-US" sz="2800" dirty="0" err="1"/>
              <a:t>Manuk</a:t>
            </a:r>
            <a:r>
              <a:rPr lang="en-US" sz="2800" dirty="0"/>
              <a:t> IS with MEASURE Evaluation support 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6595480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Use of </a:t>
            </a:r>
            <a:r>
              <a:rPr lang="en-US" dirty="0" err="1"/>
              <a:t>Manuk</a:t>
            </a:r>
            <a:r>
              <a:rPr lang="en-US" dirty="0"/>
              <a:t> database for routine monitoring II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2104037"/>
            <a:ext cx="9509760" cy="4616803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100000"/>
              </a:lnSpc>
              <a:buNone/>
            </a:pPr>
            <a:r>
              <a:rPr lang="en-US" sz="2800" dirty="0"/>
              <a:t>Modified system will allow data collection on: </a:t>
            </a:r>
          </a:p>
          <a:p>
            <a:pPr marL="914400" lvl="1" indent="-4572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Prevention</a:t>
            </a:r>
          </a:p>
          <a:p>
            <a:pPr marL="914400" lvl="1" indent="-4572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Reunification</a:t>
            </a:r>
          </a:p>
          <a:p>
            <a:pPr marL="914400" lvl="1" indent="-4572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Services delivery</a:t>
            </a:r>
          </a:p>
          <a:p>
            <a:pPr marL="914400" lvl="1" indent="-4572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Monitoring visits 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74418296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ADE3EA-B72A-4264-9E77-B6E610DCE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729392"/>
          </a:xfrm>
        </p:spPr>
        <p:txBody>
          <a:bodyPr/>
          <a:lstStyle/>
          <a:p>
            <a:r>
              <a:rPr lang="en-US" dirty="0"/>
              <a:t>Use of </a:t>
            </a:r>
            <a:r>
              <a:rPr lang="en-US" dirty="0" err="1"/>
              <a:t>Manuk</a:t>
            </a:r>
            <a:r>
              <a:rPr lang="en-US" dirty="0"/>
              <a:t> database for routine monitoring III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286CB97-BD44-4C60-80D8-02C4CDA52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120" y="1844824"/>
            <a:ext cx="9509760" cy="4616803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24 indicators on each area of care reform with MEASURE Evaluation support</a:t>
            </a:r>
          </a:p>
          <a:p>
            <a:pPr marL="914400" lvl="1" indent="-4572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30 types of summary reports </a:t>
            </a:r>
          </a:p>
          <a:p>
            <a:pPr marL="914400" lvl="1" indent="-45720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en-US" sz="2800" dirty="0"/>
              <a:t>We expect high interest from regions to enter data and improve case management 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57DF130-DAA9-461F-85DA-1B30ADAC9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AF677-D428-4E78-B8E8-1933EDBB3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/>
              <a:t>04.12.2019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F0A00B-BD60-494B-A42A-DF06C6E04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18</a:t>
            </a:fld>
            <a:endParaRPr lang="de-DE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5971">
            <a:off x="891823" y="4416712"/>
            <a:ext cx="2767236" cy="1844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0812">
            <a:off x="7771207" y="4223008"/>
            <a:ext cx="2849248" cy="1899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0151774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B2BE0-F49A-4D62-A88F-A7D7472D6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Upon selection of “Child placed in alternative care” from reasons, the following list should drop down and one of the items should be selected 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04E927-1180-4C16-88FC-11F5F5106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6DCFCF-EA1A-4281-9213-80A74B89D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E802E-012C-4C4A-9FFC-3A1F703E3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19</a:t>
            </a:fld>
            <a:endParaRPr lang="de-DE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0A5D1AD-A571-456F-A87A-E5F9C397F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184482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FF293911-EC52-492F-A34B-C7D34E08A4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6380485"/>
              </p:ext>
            </p:extLst>
          </p:nvPr>
        </p:nvGraphicFramePr>
        <p:xfrm>
          <a:off x="407368" y="1844824"/>
          <a:ext cx="7080101" cy="4392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3" imgW="8882781" imgH="5501520" progId="Visio.Drawing.11">
                  <p:embed/>
                </p:oleObj>
              </mc:Choice>
              <mc:Fallback>
                <p:oleObj r:id="rId3" imgW="8882781" imgH="5501520" progId="Visio.Drawing.11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FF293911-EC52-492F-A34B-C7D34E08A47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368" y="1844824"/>
                        <a:ext cx="7080101" cy="43924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9747466"/>
      </p:ext>
    </p:extLst>
  </p:cSld>
  <p:clrMapOvr>
    <a:masterClrMapping/>
  </p:clrMapOvr>
  <p:transition spd="med" advClick="0" advTm="20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EF63D-4B00-47DD-9568-10A34CFC8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6151" y="404664"/>
            <a:ext cx="5329602" cy="1233424"/>
          </a:xfrm>
        </p:spPr>
        <p:txBody>
          <a:bodyPr/>
          <a:lstStyle/>
          <a:p>
            <a:r>
              <a:rPr lang="en-GB" dirty="0"/>
              <a:t>The reason for placing a child in alternative care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6C0718-AEAA-4F9C-9426-B91E6B019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EA1856-05BE-44D6-B3DC-5E27BE665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C0C3E-340C-455F-BDD9-AF03F6554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20</a:t>
            </a:fld>
            <a:endParaRPr lang="de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7C985E2-3A03-4FA9-92EF-518B70910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" y="0"/>
            <a:ext cx="65019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622476"/>
      </p:ext>
    </p:extLst>
  </p:cSld>
  <p:clrMapOvr>
    <a:masterClrMapping/>
  </p:clrMapOvr>
  <p:transition spd="med" advClick="0" advTm="20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0CE3F-B324-4790-84C1-0FC6A779D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2588" y="467360"/>
            <a:ext cx="9509760" cy="585376"/>
          </a:xfrm>
        </p:spPr>
        <p:txBody>
          <a:bodyPr/>
          <a:lstStyle/>
          <a:p>
            <a:r>
              <a:rPr lang="en-GB" dirty="0"/>
              <a:t>Other children of the family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A4717F-A133-45E4-8450-224F25704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BB231E-721C-459F-9C79-03405E86F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6C24A-A423-452D-8C3D-0C7087ED7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21</a:t>
            </a:fld>
            <a:endParaRPr lang="de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10D093-EE8D-43C2-8C01-3DED6E6A16A7}"/>
              </a:ext>
            </a:extLst>
          </p:cNvPr>
          <p:cNvPicPr/>
          <p:nvPr/>
        </p:nvPicPr>
        <p:blipFill rotWithShape="1">
          <a:blip r:embed="rId2"/>
          <a:srcRect l="28209" t="42781" r="30081" b="6833"/>
          <a:stretch/>
        </p:blipFill>
        <p:spPr bwMode="auto">
          <a:xfrm>
            <a:off x="561975" y="1052736"/>
            <a:ext cx="9854505" cy="53379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2221419"/>
      </p:ext>
    </p:extLst>
  </p:cSld>
  <p:clrMapOvr>
    <a:masterClrMapping/>
  </p:clrMapOvr>
  <p:transition spd="med" advClick="0" advTm="20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925D6-531A-4A00-ADDC-0D6127E18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833" y="260648"/>
            <a:ext cx="9509760" cy="1233424"/>
          </a:xfrm>
        </p:spPr>
        <p:txBody>
          <a:bodyPr>
            <a:noAutofit/>
          </a:bodyPr>
          <a:lstStyle/>
          <a:p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name</a:t>
            </a:r>
            <a:r>
              <a:rPr lang="hy-AM" sz="2400" dirty="0"/>
              <a:t> </a:t>
            </a:r>
            <a:r>
              <a:rPr lang="hy-AM" sz="2400" dirty="0" err="1"/>
              <a:t>of</a:t>
            </a:r>
            <a:r>
              <a:rPr lang="hy-AM" sz="2400" dirty="0"/>
              <a:t>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Guardianship</a:t>
            </a:r>
            <a:r>
              <a:rPr lang="hy-AM" sz="2400" dirty="0"/>
              <a:t> </a:t>
            </a:r>
            <a:r>
              <a:rPr lang="hy-AM" sz="2400" dirty="0" err="1"/>
              <a:t>Committee</a:t>
            </a:r>
            <a:r>
              <a:rPr lang="hy-AM" sz="2400" dirty="0"/>
              <a:t> </a:t>
            </a:r>
            <a:r>
              <a:rPr lang="hy-AM" sz="2400" dirty="0" err="1"/>
              <a:t>which</a:t>
            </a:r>
            <a:r>
              <a:rPr lang="hy-AM" sz="2400" dirty="0"/>
              <a:t> </a:t>
            </a:r>
            <a:r>
              <a:rPr lang="hy-AM" sz="2400" dirty="0" err="1"/>
              <a:t>made</a:t>
            </a:r>
            <a:r>
              <a:rPr lang="hy-AM" sz="2400" dirty="0"/>
              <a:t>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decision</a:t>
            </a:r>
            <a:r>
              <a:rPr lang="hy-AM" sz="2400" dirty="0"/>
              <a:t> o</a:t>
            </a:r>
            <a:r>
              <a:rPr lang="en-US" sz="2400" dirty="0"/>
              <a:t>n child</a:t>
            </a:r>
            <a:r>
              <a:rPr lang="hy-AM" sz="2400" dirty="0"/>
              <a:t> </a:t>
            </a:r>
            <a:r>
              <a:rPr lang="hy-AM" sz="2400" dirty="0" err="1"/>
              <a:t>placement</a:t>
            </a:r>
            <a:r>
              <a:rPr lang="hy-AM" sz="2400" dirty="0"/>
              <a:t> </a:t>
            </a:r>
            <a:r>
              <a:rPr lang="hy-AM" sz="2400" dirty="0" err="1"/>
              <a:t>in</a:t>
            </a:r>
            <a:r>
              <a:rPr lang="hy-AM" sz="2400" dirty="0"/>
              <a:t>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institution</a:t>
            </a:r>
            <a:r>
              <a:rPr lang="hy-AM" sz="2400" dirty="0"/>
              <a:t> </a:t>
            </a:r>
            <a:r>
              <a:rPr lang="hy-AM" sz="2400" dirty="0" err="1"/>
              <a:t>and</a:t>
            </a:r>
            <a:r>
              <a:rPr lang="hy-AM" sz="2400" dirty="0"/>
              <a:t>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name</a:t>
            </a:r>
            <a:r>
              <a:rPr lang="hy-AM" sz="2400" dirty="0"/>
              <a:t> </a:t>
            </a:r>
            <a:r>
              <a:rPr lang="hy-AM" sz="2400" dirty="0" err="1"/>
              <a:t>of</a:t>
            </a:r>
            <a:r>
              <a:rPr lang="hy-AM" sz="2400" dirty="0"/>
              <a:t>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region</a:t>
            </a:r>
            <a:r>
              <a:rPr lang="hy-AM" sz="2400" dirty="0"/>
              <a:t> </a:t>
            </a:r>
            <a:r>
              <a:rPr lang="hy-AM" sz="2400" dirty="0" err="1"/>
              <a:t>provided</a:t>
            </a:r>
            <a:r>
              <a:rPr lang="hy-AM" sz="2400" dirty="0"/>
              <a:t>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conclusion</a:t>
            </a:r>
            <a:r>
              <a:rPr lang="hy-AM" sz="2400" dirty="0"/>
              <a:t>,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date</a:t>
            </a:r>
            <a:r>
              <a:rPr lang="hy-AM" sz="2400" dirty="0"/>
              <a:t> </a:t>
            </a:r>
            <a:r>
              <a:rPr lang="hy-AM" sz="2400" dirty="0" err="1"/>
              <a:t>and</a:t>
            </a:r>
            <a:r>
              <a:rPr lang="hy-AM" sz="2400" dirty="0"/>
              <a:t> </a:t>
            </a:r>
            <a:r>
              <a:rPr lang="hy-AM" sz="2400" dirty="0" err="1"/>
              <a:t>the</a:t>
            </a:r>
            <a:r>
              <a:rPr lang="hy-AM" sz="2400" dirty="0"/>
              <a:t> </a:t>
            </a:r>
            <a:r>
              <a:rPr lang="hy-AM" sz="2400" dirty="0" err="1"/>
              <a:t>number</a:t>
            </a:r>
            <a:endParaRPr lang="en-GB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9CE3D3-5EED-4F73-8D29-3600EFA27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6FF998-17C1-4EF4-BD4C-4A3EF6842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66D52-C52E-4D84-92A0-B18BDBD4C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22</a:t>
            </a:fld>
            <a:endParaRPr lang="de-D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4DC0AB-E229-44C5-A503-11FBF48F9C2F}"/>
              </a:ext>
            </a:extLst>
          </p:cNvPr>
          <p:cNvPicPr/>
          <p:nvPr/>
        </p:nvPicPr>
        <p:blipFill rotWithShape="1">
          <a:blip r:embed="rId2"/>
          <a:srcRect l="29679" t="60541" r="29412" b="15389"/>
          <a:stretch/>
        </p:blipFill>
        <p:spPr bwMode="auto">
          <a:xfrm>
            <a:off x="727833" y="1772816"/>
            <a:ext cx="8523847" cy="48245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3596000"/>
      </p:ext>
    </p:extLst>
  </p:cSld>
  <p:clrMapOvr>
    <a:masterClrMapping/>
  </p:clrMapOvr>
  <p:transition spd="med" advClick="0" advTm="20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9C4C7-7C30-473B-BFB3-415753B57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080" y="18288"/>
            <a:ext cx="9509760" cy="530392"/>
          </a:xfrm>
        </p:spPr>
        <p:txBody>
          <a:bodyPr>
            <a:normAutofit fontScale="90000"/>
          </a:bodyPr>
          <a:lstStyle/>
          <a:p>
            <a:r>
              <a:rPr lang="en-GB" dirty="0"/>
              <a:t>The child receives day care services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FC9E94-8EDB-486B-9C9A-97A6F4E09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FAR Children‘s support center</a:t>
            </a:r>
            <a:endParaRPr lang="de-DE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7B757B-FB76-4890-BD4E-A757564D4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F28E8-6B8E-439C-AE4B-99F9C0D6D7DC}" type="datetime1">
              <a:rPr lang="de-DE" smtClean="0"/>
              <a:t>28.01.2020</a:t>
            </a:fld>
            <a:endParaRPr lang="de-D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B81AD-2025-41D7-A89A-ABACE1876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A8D9AD5-F248-4919-864A-CFD76CC027D6}" type="slidenum">
              <a:rPr lang="de-DE" smtClean="0"/>
              <a:t>23</a:t>
            </a:fld>
            <a:endParaRPr lang="de-DE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E77C9AE-0AC2-4AE2-9C2D-C9733A56BF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" y="692696"/>
            <a:ext cx="11083592" cy="5909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799457"/>
      </p:ext>
    </p:extLst>
  </p:cSld>
  <p:clrMapOvr>
    <a:masterClrMapping/>
  </p:clrMapOvr>
  <p:transition spd="med" advClick="0" advTm="20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nhaltsplatzhalter 14">
            <a:extLst>
              <a:ext uri="{FF2B5EF4-FFF2-40B4-BE49-F238E27FC236}">
                <a16:creationId xmlns:a16="http://schemas.microsoft.com/office/drawing/2014/main" id="{E63B4E3E-41FE-4F5F-83B5-8ECBD6C76F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9456" y="170030"/>
            <a:ext cx="6161098" cy="3819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62F9FCB-4C6C-408F-95A3-A7A1A9B088B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de-CH" sz="4400" b="1" dirty="0" err="1">
                <a:latin typeface="+mj-lt"/>
              </a:rPr>
              <a:t>Thank</a:t>
            </a:r>
            <a:r>
              <a:rPr lang="de-CH" sz="4400" b="1" dirty="0">
                <a:latin typeface="+mj-lt"/>
              </a:rPr>
              <a:t> </a:t>
            </a:r>
            <a:r>
              <a:rPr lang="de-CH" sz="4400" b="1" dirty="0" err="1">
                <a:latin typeface="+mj-lt"/>
              </a:rPr>
              <a:t>you</a:t>
            </a:r>
            <a:r>
              <a:rPr lang="de-CH" sz="4400" b="1" dirty="0">
                <a:latin typeface="+mj-lt"/>
              </a:rPr>
              <a:t>!</a:t>
            </a:r>
          </a:p>
        </p:txBody>
      </p:sp>
      <p:pic>
        <p:nvPicPr>
          <p:cNvPr id="16" name="Picture 4">
            <a:extLst>
              <a:ext uri="{FF2B5EF4-FFF2-40B4-BE49-F238E27FC236}">
                <a16:creationId xmlns:a16="http://schemas.microsoft.com/office/drawing/2014/main" id="{3D257105-8700-4805-A366-C33E78BCD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5400">
            <a:off x="10287038" y="3341228"/>
            <a:ext cx="1636961" cy="1575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B40540FA-505E-48AC-919A-22EE5E8378B4}"/>
              </a:ext>
            </a:extLst>
          </p:cNvPr>
          <p:cNvSpPr txBox="1"/>
          <p:nvPr/>
        </p:nvSpPr>
        <p:spPr>
          <a:xfrm>
            <a:off x="119336" y="5301208"/>
            <a:ext cx="8856984" cy="1757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de-CH" sz="2800" dirty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</a:pPr>
            <a:r>
              <a:rPr lang="de-CH" sz="2800" dirty="0">
                <a:solidFill>
                  <a:schemeClr val="tx2"/>
                </a:solidFill>
              </a:rPr>
              <a:t>Mira </a:t>
            </a:r>
            <a:r>
              <a:rPr lang="de-CH" sz="2800" dirty="0" err="1">
                <a:solidFill>
                  <a:schemeClr val="tx2"/>
                </a:solidFill>
              </a:rPr>
              <a:t>Antonyan</a:t>
            </a:r>
            <a:r>
              <a:rPr lang="de-CH" sz="2800" dirty="0">
                <a:solidFill>
                  <a:schemeClr val="tx2"/>
                </a:solidFill>
              </a:rPr>
              <a:t>: </a:t>
            </a:r>
            <a:r>
              <a:rPr lang="es-ES" sz="2800" dirty="0">
                <a:solidFill>
                  <a:schemeClr val="tx2"/>
                </a:solidFill>
              </a:rPr>
              <a:t>antonyan.mira@gmail.com</a:t>
            </a:r>
            <a:endParaRPr lang="de-CH" sz="2800" dirty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</a:pP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722549193"/>
      </p:ext>
    </p:extLst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Gebändertes Design Blau 16:9">
  <a:themeElements>
    <a:clrScheme name="Blau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lumMod val="0"/>
                <a:lumOff val="100000"/>
              </a:schemeClr>
            </a:gs>
            <a:gs pos="72000">
              <a:schemeClr val="phClr"/>
            </a:gs>
            <a:gs pos="100000">
              <a:schemeClr val="phClr">
                <a:lumMod val="90000"/>
              </a:schemeClr>
            </a:gs>
          </a:gsLst>
          <a:lin ang="5400000" scaled="1"/>
        </a:gradFill>
        <a:gradFill flip="none" rotWithShape="1">
          <a:gsLst>
            <a:gs pos="32000">
              <a:schemeClr val="phClr"/>
            </a:gs>
            <a:gs pos="100000">
              <a:schemeClr val="phClr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" id="{27167005-4B0F-4574-AC06-CA14B08B5669}" vid="{6F425FCE-3C2B-4EBA-A81A-E2BF893F94F8}"/>
    </a:ext>
  </a:extLst>
</a:theme>
</file>

<file path=ppt/theme/theme2.xml><?xml version="1.0" encoding="utf-8"?>
<a:theme xmlns:a="http://schemas.openxmlformats.org/drawingml/2006/main" name="Office-Design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Design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CSCF PPT Template</Template>
  <TotalTime>10</TotalTime>
  <Words>982</Words>
  <Application>Microsoft Office PowerPoint</Application>
  <PresentationFormat>Widescreen</PresentationFormat>
  <Paragraphs>158</Paragraphs>
  <Slides>24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Century Gothic</vt:lpstr>
      <vt:lpstr>Corbel</vt:lpstr>
      <vt:lpstr>Euphemia</vt:lpstr>
      <vt:lpstr>Futura LT Pro Book</vt:lpstr>
      <vt:lpstr>Wingdings</vt:lpstr>
      <vt:lpstr>Gebändertes Design Blau 16:9</vt:lpstr>
      <vt:lpstr>Visio.Drawing.11</vt:lpstr>
      <vt:lpstr>IT Solutions in Alternative Care System   Armenia’s Manuk Database</vt:lpstr>
      <vt:lpstr>Presenter</vt:lpstr>
      <vt:lpstr> Topics</vt:lpstr>
      <vt:lpstr>Overview of Armenia’s Manuk Information System I</vt:lpstr>
      <vt:lpstr>Overview of Armenia’s Manuk Information System II </vt:lpstr>
      <vt:lpstr>Overview of Armenia’s Manuk Information System III</vt:lpstr>
      <vt:lpstr>Statistics (1):  </vt:lpstr>
      <vt:lpstr>Statistics (2): Number of children in night care facilities and special schools</vt:lpstr>
      <vt:lpstr>Use of Manuk IS for child case management I</vt:lpstr>
      <vt:lpstr>Use of Manuk IS for child case management II </vt:lpstr>
      <vt:lpstr>Use of Manuk IS for child case management III</vt:lpstr>
      <vt:lpstr>Use of Manuk database for routine monitoring </vt:lpstr>
      <vt:lpstr>Challenges</vt:lpstr>
      <vt:lpstr>Challenges with data use I</vt:lpstr>
      <vt:lpstr>Challenges with data use II</vt:lpstr>
      <vt:lpstr>Use of Manuk database for routine monitoring I</vt:lpstr>
      <vt:lpstr>Use of Manuk database for routine monitoring II</vt:lpstr>
      <vt:lpstr>Use of Manuk database for routine monitoring III</vt:lpstr>
      <vt:lpstr>Upon selection of “Child placed in alternative care” from reasons, the following list should drop down and one of the items should be selected </vt:lpstr>
      <vt:lpstr>The reason for placing a child in alternative care</vt:lpstr>
      <vt:lpstr>Other children of the family </vt:lpstr>
      <vt:lpstr>The name of the Guardianship Committee which made the decision on child placement in the institution and the name of the region provided the conclusion, the date and the number</vt:lpstr>
      <vt:lpstr>The child receives day care services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 Solutions in Alternative Care System   Armenia’s Manuk Database</dc:title>
  <dc:creator>Christian Rüfenacht</dc:creator>
  <cp:lastModifiedBy>McGill, Deborah</cp:lastModifiedBy>
  <cp:revision>20</cp:revision>
  <dcterms:created xsi:type="dcterms:W3CDTF">2019-11-25T08:20:16Z</dcterms:created>
  <dcterms:modified xsi:type="dcterms:W3CDTF">2020-01-28T20:52:23Z</dcterms:modified>
</cp:coreProperties>
</file>